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40" userDrawn="1">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4558" autoAdjust="0"/>
  </p:normalViewPr>
  <p:slideViewPr>
    <p:cSldViewPr snapToGrid="0" snapToObjects="1" showGuides="1">
      <p:cViewPr>
        <p:scale>
          <a:sx n="19" d="100"/>
          <a:sy n="19" d="100"/>
        </p:scale>
        <p:origin x="1666" y="120"/>
      </p:cViewPr>
      <p:guideLst>
        <p:guide orient="horz" pos="3318"/>
        <p:guide orient="horz" pos="240"/>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4/22/2024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4/22/2024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829841"/>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663873"/>
            <a:ext cx="10050462"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000109"/>
            <a:ext cx="10048875"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5829841"/>
            <a:ext cx="10048874"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000109"/>
            <a:ext cx="10058400" cy="615545"/>
          </a:xfrm>
          <a:prstGeom prst="rect">
            <a:avLst/>
          </a:prstGeom>
          <a:solidFill>
            <a:schemeClr val="accent5">
              <a:lumMod val="50000"/>
            </a:schemeClr>
          </a:solidFill>
        </p:spPr>
        <p:txBody>
          <a:bodyPr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000109"/>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5829841"/>
            <a:ext cx="10047018"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3724098"/>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4462762"/>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130761"/>
            <a:ext cx="10047018" cy="615545"/>
          </a:xfrm>
          <a:prstGeom prst="rect">
            <a:avLst/>
          </a:prstGeom>
          <a:solidFill>
            <a:schemeClr val="accent5">
              <a:lumMod val="50000"/>
            </a:schemeClr>
          </a:solidFill>
        </p:spPr>
        <p:txBody>
          <a:bodyPr wrap="square" lIns="91436" tIns="91436" rIns="91436" bIns="91436"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5884806"/>
            <a:ext cx="10052050"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402912"/>
            <a:ext cx="10056813" cy="738642"/>
          </a:xfrm>
          <a:prstGeom prst="rect">
            <a:avLst/>
          </a:prstGeom>
        </p:spPr>
        <p:txBody>
          <a:bodyPr wrap="square" lIns="228589" tIns="228589" rIns="228589" bIns="228589" anchor="t" anchorCtr="0">
            <a:spAutoFit/>
          </a:bodyPr>
          <a:lstStyle>
            <a:lvl1pPr marL="0" indent="0">
              <a:buNone/>
              <a:defRPr sz="1800">
                <a:solidFill>
                  <a:schemeClr val="accent5">
                    <a:lumMod val="50000"/>
                  </a:schemeClr>
                </a:solidFill>
                <a:latin typeface="Century Gothic" panose="020B0502020202020204" pitchFamily="34"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2505788"/>
            <a:ext cx="31998968" cy="523220"/>
          </a:xfrm>
          <a:prstGeom prst="rect">
            <a:avLst/>
          </a:prstGeom>
        </p:spPr>
        <p:txBody>
          <a:bodyPr anchor="t" anchorCtr="0">
            <a:spAutoFit/>
          </a:bodyPr>
          <a:lstStyle>
            <a:lvl1pPr marL="0" indent="0" algn="ctr">
              <a:buFontTx/>
              <a:buNone/>
              <a:defRPr sz="28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562745"/>
            <a:ext cx="31998968" cy="769441"/>
          </a:xfrm>
          <a:prstGeom prst="rect">
            <a:avLst/>
          </a:prstGeom>
        </p:spPr>
        <p:txBody>
          <a:bodyPr anchor="t" anchorCtr="0">
            <a:spAutoFit/>
          </a:bodyPr>
          <a:lstStyle>
            <a:lvl1pPr marL="0" indent="0" algn="ctr">
              <a:buFontTx/>
              <a:buNone/>
              <a:defRPr sz="4400">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923330"/>
          </a:xfrm>
          <a:prstGeom prst="rect">
            <a:avLst/>
          </a:prstGeom>
        </p:spPr>
        <p:txBody>
          <a:bodyPr anchor="t" anchorCtr="0">
            <a:spAutoFit/>
          </a:bodyPr>
          <a:lstStyle>
            <a:lvl1pPr marL="0" indent="0" algn="ctr">
              <a:buFontTx/>
              <a:buNone/>
              <a:defRPr sz="5400" b="1">
                <a:solidFill>
                  <a:schemeClr val="bg1"/>
                </a:solidFill>
                <a:latin typeface="Century Gothic" panose="020B0502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4703D5-BF2F-DF41-7EEE-50B26CAB4433}"/>
              </a:ext>
            </a:extLst>
          </p:cNvPr>
          <p:cNvSpPr/>
          <p:nvPr userDrawn="1"/>
        </p:nvSpPr>
        <p:spPr>
          <a:xfrm>
            <a:off x="0" y="32077025"/>
            <a:ext cx="43891200" cy="91329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652905" y="32351882"/>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pSp>
        <p:nvGrpSpPr>
          <p:cNvPr id="6" name="Group 5">
            <a:extLst>
              <a:ext uri="{FF2B5EF4-FFF2-40B4-BE49-F238E27FC236}">
                <a16:creationId xmlns:a16="http://schemas.microsoft.com/office/drawing/2014/main" id="{E5ED0136-E6E9-E340-DCD6-5053BABFBFE4}"/>
              </a:ext>
            </a:extLst>
          </p:cNvPr>
          <p:cNvGrpSpPr/>
          <p:nvPr userDrawn="1"/>
        </p:nvGrpSpPr>
        <p:grpSpPr>
          <a:xfrm>
            <a:off x="0" y="14098"/>
            <a:ext cx="43891200" cy="4314166"/>
            <a:chOff x="0" y="-1"/>
            <a:chExt cx="12192000" cy="1219223"/>
          </a:xfrm>
        </p:grpSpPr>
        <p:sp>
          <p:nvSpPr>
            <p:cNvPr id="7" name="Document 6">
              <a:extLst>
                <a:ext uri="{FF2B5EF4-FFF2-40B4-BE49-F238E27FC236}">
                  <a16:creationId xmlns:a16="http://schemas.microsoft.com/office/drawing/2014/main" id="{F27200FE-D213-3004-DA26-3B8202A2AB23}"/>
                </a:ext>
              </a:extLst>
            </p:cNvPr>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cument 7">
              <a:extLst>
                <a:ext uri="{FF2B5EF4-FFF2-40B4-BE49-F238E27FC236}">
                  <a16:creationId xmlns:a16="http://schemas.microsoft.com/office/drawing/2014/main" id="{BB4B2C32-5D48-98BC-A030-3CCE7D871E0A}"/>
                </a:ext>
              </a:extLst>
            </p:cNvPr>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2" name="Table 11">
            <a:extLst>
              <a:ext uri="{FF2B5EF4-FFF2-40B4-BE49-F238E27FC236}">
                <a16:creationId xmlns:a16="http://schemas.microsoft.com/office/drawing/2014/main" id="{9631A715-ABDD-C916-FF3F-590B3A828BD8}"/>
              </a:ext>
            </a:extLst>
          </p:cNvPr>
          <p:cNvGraphicFramePr>
            <a:graphicFrameLocks noGrp="1"/>
          </p:cNvGraphicFramePr>
          <p:nvPr userDrawn="1">
            <p:extLst>
              <p:ext uri="{D42A27DB-BD31-4B8C-83A1-F6EECF244321}">
                <p14:modId xmlns:p14="http://schemas.microsoft.com/office/powerpoint/2010/main" val="4281770255"/>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72BD4B14-1893-B4DB-61A1-412ACC2BFADA}"/>
              </a:ext>
            </a:extLst>
          </p:cNvPr>
          <p:cNvGraphicFramePr>
            <a:graphicFrameLocks noGrp="1"/>
          </p:cNvGraphicFramePr>
          <p:nvPr userDrawn="1">
            <p:extLst>
              <p:ext uri="{D42A27DB-BD31-4B8C-83A1-F6EECF244321}">
                <p14:modId xmlns:p14="http://schemas.microsoft.com/office/powerpoint/2010/main" val="100757460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2022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9B15A-A5D0-CCF3-5253-13C72B1D5BE0}"/>
              </a:ext>
            </a:extLst>
          </p:cNvPr>
          <p:cNvSpPr>
            <a:spLocks noGrp="1"/>
          </p:cNvSpPr>
          <p:nvPr>
            <p:ph type="body" sz="quarter" idx="10"/>
          </p:nvPr>
        </p:nvSpPr>
        <p:spPr>
          <a:xfrm>
            <a:off x="459675" y="5829840"/>
            <a:ext cx="10032794" cy="9734950"/>
          </a:xfrm>
        </p:spPr>
        <p:txBody>
          <a:bodyPr/>
          <a:lstStyle/>
          <a:p>
            <a:pPr marL="0" marR="0">
              <a:spcBef>
                <a:spcPts val="0"/>
              </a:spcBef>
              <a:spcAft>
                <a:spcPts val="0"/>
              </a:spcAft>
            </a:pPr>
            <a:r>
              <a:rPr lang="en-US" sz="3050" dirty="0">
                <a:solidFill>
                  <a:schemeClr val="tx1"/>
                </a:solidFill>
                <a:effectLst/>
                <a:latin typeface="Times New Roman" panose="02020603050405020304" pitchFamily="18" charset="0"/>
                <a:ea typeface="Times New Roman" panose="02020603050405020304" pitchFamily="18" charset="0"/>
              </a:rPr>
              <a:t>This Project is based on Python programming. Python is the most popular programming language. Python has vast libraries for various fields such as Machine Learning (</a:t>
            </a:r>
            <a:r>
              <a:rPr lang="en-US" sz="3050" dirty="0" err="1">
                <a:solidFill>
                  <a:schemeClr val="tx1"/>
                </a:solidFill>
                <a:effectLst/>
                <a:latin typeface="Times New Roman" panose="02020603050405020304" pitchFamily="18" charset="0"/>
                <a:ea typeface="Times New Roman" panose="02020603050405020304" pitchFamily="18" charset="0"/>
              </a:rPr>
              <a:t>Numpy</a:t>
            </a:r>
            <a:r>
              <a:rPr lang="en-US" sz="3050" dirty="0">
                <a:solidFill>
                  <a:schemeClr val="tx1"/>
                </a:solidFill>
                <a:effectLst/>
                <a:latin typeface="Times New Roman" panose="02020603050405020304" pitchFamily="18" charset="0"/>
                <a:ea typeface="Times New Roman" panose="02020603050405020304" pitchFamily="18" charset="0"/>
              </a:rPr>
              <a:t>, Pandas, Matplotlib), Artificial intelligence (</a:t>
            </a:r>
            <a:r>
              <a:rPr lang="en-US" sz="3050" dirty="0" err="1">
                <a:solidFill>
                  <a:schemeClr val="tx1"/>
                </a:solidFill>
                <a:effectLst/>
                <a:latin typeface="Times New Roman" panose="02020603050405020304" pitchFamily="18" charset="0"/>
                <a:ea typeface="Times New Roman" panose="02020603050405020304" pitchFamily="18" charset="0"/>
              </a:rPr>
              <a:t>Pytorch</a:t>
            </a:r>
            <a:r>
              <a:rPr lang="en-US" sz="3050" dirty="0">
                <a:solidFill>
                  <a:schemeClr val="tx1"/>
                </a:solidFill>
                <a:effectLst/>
                <a:latin typeface="Times New Roman" panose="02020603050405020304" pitchFamily="18" charset="0"/>
                <a:ea typeface="Times New Roman" panose="02020603050405020304" pitchFamily="18" charset="0"/>
              </a:rPr>
              <a:t>, TensorFlow), and Image editing modules (PIL). This project mainly uses </a:t>
            </a:r>
            <a:r>
              <a:rPr lang="en-US" sz="3050" dirty="0" err="1">
                <a:solidFill>
                  <a:schemeClr val="tx1"/>
                </a:solidFill>
                <a:effectLst/>
                <a:latin typeface="Times New Roman" panose="02020603050405020304" pitchFamily="18" charset="0"/>
                <a:ea typeface="Times New Roman" panose="02020603050405020304" pitchFamily="18" charset="0"/>
              </a:rPr>
              <a:t>tkinter</a:t>
            </a:r>
            <a:r>
              <a:rPr lang="en-US" sz="3050" dirty="0">
                <a:solidFill>
                  <a:schemeClr val="tx1"/>
                </a:solidFill>
                <a:effectLst/>
                <a:latin typeface="Times New Roman" panose="02020603050405020304" pitchFamily="18" charset="0"/>
                <a:ea typeface="Times New Roman" panose="02020603050405020304" pitchFamily="18" charset="0"/>
              </a:rPr>
              <a:t>, OpenCV and PIL modules.</a:t>
            </a:r>
            <a:endParaRPr lang="en-IN" sz="3050" dirty="0">
              <a:solidFill>
                <a:schemeClr val="tx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3050" dirty="0">
                <a:solidFill>
                  <a:schemeClr val="tx1"/>
                </a:solidFill>
                <a:effectLst/>
                <a:latin typeface="Times New Roman" panose="02020603050405020304" pitchFamily="18" charset="0"/>
                <a:ea typeface="Times New Roman" panose="02020603050405020304" pitchFamily="18" charset="0"/>
              </a:rPr>
              <a:t> The following modules are used for graphics user interface and image editing.</a:t>
            </a:r>
            <a:endParaRPr lang="en-IN" sz="3050" dirty="0">
              <a:solidFill>
                <a:schemeClr val="tx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3050" dirty="0">
                <a:solidFill>
                  <a:schemeClr val="tx1"/>
                </a:solidFill>
                <a:effectLst/>
                <a:latin typeface="Times New Roman" panose="02020603050405020304" pitchFamily="18" charset="0"/>
                <a:ea typeface="Times New Roman" panose="02020603050405020304" pitchFamily="18" charset="0"/>
              </a:rPr>
              <a:t> The idea of the project is to do basic image editing functions like adjusting the brightness and contrast, adding filters etc. It involves in importing the image first and editing the picture according to the user.</a:t>
            </a:r>
            <a:endParaRPr lang="en-IN" sz="3050" dirty="0">
              <a:solidFill>
                <a:schemeClr val="tx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3050" dirty="0">
                <a:solidFill>
                  <a:schemeClr val="tx1"/>
                </a:solidFill>
                <a:effectLst/>
                <a:latin typeface="Times New Roman" panose="02020603050405020304" pitchFamily="18" charset="0"/>
                <a:ea typeface="Times New Roman" panose="02020603050405020304" pitchFamily="18" charset="0"/>
              </a:rPr>
              <a:t> The project is currently in Phase 0, where it is in its base state and under development. It can do the basic functions of an image editor and I am planning to develop this project further where it is a fully functional image editor with a wide variety of tools and functions. The maximum time period to complete this project is assumed to be 2.5 to 3 months.</a:t>
            </a:r>
            <a:endParaRPr lang="en-IN" sz="3050" dirty="0">
              <a:solidFill>
                <a:schemeClr val="tx1"/>
              </a:solidFill>
              <a:effectLst/>
              <a:latin typeface="Times New Roman" panose="02020603050405020304" pitchFamily="18" charset="0"/>
              <a:ea typeface="Times New Roman" panose="02020603050405020304" pitchFamily="18" charset="0"/>
            </a:endParaRPr>
          </a:p>
          <a:p>
            <a:br>
              <a:rPr lang="en-US"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sz="3200" dirty="0">
              <a:solidFill>
                <a:schemeClr val="tx1"/>
              </a:solidFill>
              <a:latin typeface="Times New Roman" panose="02020603050405020304" pitchFamily="18" charset="0"/>
            </a:endParaRPr>
          </a:p>
        </p:txBody>
      </p:sp>
      <p:sp>
        <p:nvSpPr>
          <p:cNvPr id="3" name="Text Placeholder 2">
            <a:extLst>
              <a:ext uri="{FF2B5EF4-FFF2-40B4-BE49-F238E27FC236}">
                <a16:creationId xmlns:a16="http://schemas.microsoft.com/office/drawing/2014/main" id="{ABF601BF-2A5B-5C56-BF98-D57CC5FA7615}"/>
              </a:ext>
            </a:extLst>
          </p:cNvPr>
          <p:cNvSpPr>
            <a:spLocks noGrp="1"/>
          </p:cNvSpPr>
          <p:nvPr>
            <p:ph type="body" sz="quarter" idx="11"/>
          </p:nvPr>
        </p:nvSpPr>
        <p:spPr/>
        <p:txBody>
          <a:bodyPr/>
          <a:lstStyle/>
          <a:p>
            <a:r>
              <a:rPr lang="en-US" dirty="0"/>
              <a:t>ABSTRACT</a:t>
            </a:r>
          </a:p>
        </p:txBody>
      </p:sp>
      <p:sp>
        <p:nvSpPr>
          <p:cNvPr id="4" name="Text Placeholder 3">
            <a:extLst>
              <a:ext uri="{FF2B5EF4-FFF2-40B4-BE49-F238E27FC236}">
                <a16:creationId xmlns:a16="http://schemas.microsoft.com/office/drawing/2014/main" id="{2FA128F3-6A57-DD54-BC55-ABC7987AB417}"/>
              </a:ext>
            </a:extLst>
          </p:cNvPr>
          <p:cNvSpPr>
            <a:spLocks noGrp="1"/>
          </p:cNvSpPr>
          <p:nvPr>
            <p:ph type="body" sz="quarter" idx="20"/>
          </p:nvPr>
        </p:nvSpPr>
        <p:spPr>
          <a:xfrm>
            <a:off x="448858" y="14925373"/>
            <a:ext cx="10050462" cy="615545"/>
          </a:xfrm>
        </p:spPr>
        <p:txBody>
          <a:bodyPr/>
          <a:lstStyle/>
          <a:p>
            <a:r>
              <a:rPr lang="en-US" dirty="0"/>
              <a:t>INTRODUCTION</a:t>
            </a:r>
          </a:p>
        </p:txBody>
      </p:sp>
      <p:sp>
        <p:nvSpPr>
          <p:cNvPr id="5" name="Text Placeholder 4">
            <a:extLst>
              <a:ext uri="{FF2B5EF4-FFF2-40B4-BE49-F238E27FC236}">
                <a16:creationId xmlns:a16="http://schemas.microsoft.com/office/drawing/2014/main" id="{7E17A497-46C1-B833-4D36-ADCA71D86349}"/>
              </a:ext>
            </a:extLst>
          </p:cNvPr>
          <p:cNvSpPr>
            <a:spLocks noGrp="1"/>
          </p:cNvSpPr>
          <p:nvPr>
            <p:ph type="body" sz="quarter" idx="21"/>
          </p:nvPr>
        </p:nvSpPr>
        <p:spPr>
          <a:xfrm>
            <a:off x="11460161" y="5731870"/>
            <a:ext cx="10048874" cy="15751982"/>
          </a:xfrm>
        </p:spPr>
        <p:txBody>
          <a:bodyPr/>
          <a:lstStyle/>
          <a:p>
            <a:pPr algn="just"/>
            <a:r>
              <a:rPr lang="en-US" sz="3200" dirty="0">
                <a:solidFill>
                  <a:schemeClr val="tx1"/>
                </a:solidFill>
                <a:latin typeface="Times New Roman" panose="02020603050405020304" pitchFamily="18" charset="0"/>
              </a:rPr>
              <a:t>•def </a:t>
            </a:r>
            <a:r>
              <a:rPr lang="en-US" sz="3200" dirty="0" err="1">
                <a:solidFill>
                  <a:schemeClr val="tx1"/>
                </a:solidFill>
                <a:latin typeface="Times New Roman" panose="02020603050405020304" pitchFamily="18" charset="0"/>
              </a:rPr>
              <a:t>dispayImage</a:t>
            </a:r>
            <a:r>
              <a:rPr lang="en-US" sz="3200" dirty="0">
                <a:solidFill>
                  <a:schemeClr val="tx1"/>
                </a:solidFill>
                <a:latin typeface="Times New Roman" panose="02020603050405020304" pitchFamily="18" charset="0"/>
              </a:rPr>
              <a:t>(</a:t>
            </a:r>
            <a:r>
              <a:rPr lang="en-US" sz="3200" dirty="0" err="1">
                <a:solidFill>
                  <a:schemeClr val="tx1"/>
                </a:solidFill>
                <a:latin typeface="Times New Roman" panose="02020603050405020304" pitchFamily="18" charset="0"/>
              </a:rPr>
              <a:t>displayImage</a:t>
            </a:r>
            <a:r>
              <a:rPr lang="en-US" sz="3200" dirty="0">
                <a:solidFill>
                  <a:schemeClr val="tx1"/>
                </a:solidFill>
                <a:latin typeface="Times New Roman" panose="02020603050405020304" pitchFamily="18" charset="0"/>
              </a:rPr>
              <a:t>): This function is used for displaying the image into the main image editor window that is created by </a:t>
            </a:r>
            <a:r>
              <a:rPr lang="en-US" sz="3200" dirty="0" err="1">
                <a:solidFill>
                  <a:schemeClr val="tx1"/>
                </a:solidFill>
                <a:latin typeface="Times New Roman" panose="02020603050405020304" pitchFamily="18" charset="0"/>
              </a:rPr>
              <a:t>tkinter</a:t>
            </a:r>
            <a:r>
              <a:rPr lang="en-US" sz="3200" dirty="0">
                <a:solidFill>
                  <a:schemeClr val="tx1"/>
                </a:solidFill>
                <a:latin typeface="Times New Roman" panose="02020603050405020304" pitchFamily="18" charset="0"/>
              </a:rPr>
              <a:t>.</a:t>
            </a:r>
          </a:p>
          <a:p>
            <a:pPr algn="just"/>
            <a:r>
              <a:rPr lang="en-US" sz="3200" dirty="0">
                <a:solidFill>
                  <a:schemeClr val="tx1"/>
                </a:solidFill>
                <a:latin typeface="Times New Roman" panose="02020603050405020304" pitchFamily="18" charset="0"/>
              </a:rPr>
              <a:t> </a:t>
            </a:r>
          </a:p>
          <a:p>
            <a:pPr algn="just"/>
            <a:r>
              <a:rPr lang="en-US" sz="3200" dirty="0">
                <a:solidFill>
                  <a:schemeClr val="tx1"/>
                </a:solidFill>
                <a:latin typeface="Times New Roman" panose="02020603050405020304" pitchFamily="18" charset="0"/>
              </a:rPr>
              <a:t>•def </a:t>
            </a:r>
            <a:r>
              <a:rPr lang="en-US" sz="3200" dirty="0" err="1">
                <a:solidFill>
                  <a:schemeClr val="tx1"/>
                </a:solidFill>
                <a:latin typeface="Times New Roman" panose="02020603050405020304" pitchFamily="18" charset="0"/>
              </a:rPr>
              <a:t>importButton_callback</a:t>
            </a:r>
            <a:r>
              <a:rPr lang="en-US" sz="3200" dirty="0">
                <a:solidFill>
                  <a:schemeClr val="tx1"/>
                </a:solidFill>
                <a:latin typeface="Times New Roman" panose="02020603050405020304" pitchFamily="18" charset="0"/>
              </a:rPr>
              <a:t>(): This functions is called when the ‘Import’ button created by the </a:t>
            </a:r>
            <a:r>
              <a:rPr lang="en-US" sz="3200" dirty="0" err="1">
                <a:solidFill>
                  <a:schemeClr val="tx1"/>
                </a:solidFill>
                <a:latin typeface="Times New Roman" panose="02020603050405020304" pitchFamily="18" charset="0"/>
              </a:rPr>
              <a:t>tkinter</a:t>
            </a:r>
            <a:r>
              <a:rPr lang="en-US" sz="3200" dirty="0">
                <a:solidFill>
                  <a:schemeClr val="tx1"/>
                </a:solidFill>
                <a:latin typeface="Times New Roman" panose="02020603050405020304" pitchFamily="18" charset="0"/>
              </a:rPr>
              <a:t> module is clicked. It imports the image, that is to be edited, from the destination folder to the </a:t>
            </a:r>
            <a:r>
              <a:rPr lang="en-US" sz="3200" dirty="0" err="1">
                <a:solidFill>
                  <a:schemeClr val="tx1"/>
                </a:solidFill>
                <a:latin typeface="Times New Roman" panose="02020603050405020304" pitchFamily="18" charset="0"/>
              </a:rPr>
              <a:t>softwares</a:t>
            </a:r>
            <a:r>
              <a:rPr lang="en-US" sz="3200" dirty="0">
                <a:solidFill>
                  <a:schemeClr val="tx1"/>
                </a:solidFill>
                <a:latin typeface="Times New Roman" panose="02020603050405020304" pitchFamily="18" charset="0"/>
              </a:rPr>
              <a:t> memory.</a:t>
            </a:r>
          </a:p>
          <a:p>
            <a:pPr algn="just"/>
            <a:endParaRPr lang="en-US" sz="3200" dirty="0">
              <a:solidFill>
                <a:schemeClr val="tx1"/>
              </a:solidFill>
              <a:latin typeface="Times New Roman" panose="02020603050405020304" pitchFamily="18" charset="0"/>
            </a:endParaRPr>
          </a:p>
          <a:p>
            <a:pPr algn="just"/>
            <a:r>
              <a:rPr lang="en-US" sz="3200" dirty="0">
                <a:solidFill>
                  <a:schemeClr val="tx1"/>
                </a:solidFill>
                <a:latin typeface="Times New Roman" panose="02020603050405020304" pitchFamily="18" charset="0"/>
              </a:rPr>
              <a:t>•def </a:t>
            </a:r>
            <a:r>
              <a:rPr lang="en-US" sz="3200" dirty="0" err="1">
                <a:solidFill>
                  <a:schemeClr val="tx1"/>
                </a:solidFill>
                <a:latin typeface="Times New Roman" panose="02020603050405020304" pitchFamily="18" charset="0"/>
              </a:rPr>
              <a:t>saveButton_callback</a:t>
            </a:r>
            <a:r>
              <a:rPr lang="en-US" sz="3200" dirty="0">
                <a:solidFill>
                  <a:schemeClr val="tx1"/>
                </a:solidFill>
                <a:latin typeface="Times New Roman" panose="02020603050405020304" pitchFamily="18" charset="0"/>
              </a:rPr>
              <a:t>(): This function is called when the ‘Save’ button created by the </a:t>
            </a:r>
            <a:r>
              <a:rPr lang="en-US" sz="3200" dirty="0" err="1">
                <a:solidFill>
                  <a:schemeClr val="tx1"/>
                </a:solidFill>
                <a:latin typeface="Times New Roman" panose="02020603050405020304" pitchFamily="18" charset="0"/>
              </a:rPr>
              <a:t>tkinter</a:t>
            </a:r>
            <a:r>
              <a:rPr lang="en-US" sz="3200" dirty="0">
                <a:solidFill>
                  <a:schemeClr val="tx1"/>
                </a:solidFill>
                <a:latin typeface="Times New Roman" panose="02020603050405020304" pitchFamily="18" charset="0"/>
              </a:rPr>
              <a:t> module is clicked. It saves the image with whatever changes that has been brought to the actual image.</a:t>
            </a:r>
          </a:p>
          <a:p>
            <a:pPr algn="just"/>
            <a:r>
              <a:rPr lang="en-US" sz="3200" dirty="0">
                <a:solidFill>
                  <a:schemeClr val="tx1"/>
                </a:solidFill>
                <a:latin typeface="Times New Roman" panose="02020603050405020304" pitchFamily="18" charset="0"/>
              </a:rPr>
              <a:t>•def </a:t>
            </a:r>
            <a:r>
              <a:rPr lang="en-US" sz="3200" dirty="0" err="1">
                <a:solidFill>
                  <a:schemeClr val="tx1"/>
                </a:solidFill>
                <a:latin typeface="Times New Roman" panose="02020603050405020304" pitchFamily="18" charset="0"/>
              </a:rPr>
              <a:t>closeButton_callback</a:t>
            </a:r>
            <a:r>
              <a:rPr lang="en-US" sz="3200" dirty="0">
                <a:solidFill>
                  <a:schemeClr val="tx1"/>
                </a:solidFill>
                <a:latin typeface="Times New Roman" panose="02020603050405020304" pitchFamily="18" charset="0"/>
              </a:rPr>
              <a:t>(): This function is called when the ‘Close’ button created by the </a:t>
            </a:r>
            <a:r>
              <a:rPr lang="en-US" sz="3200" dirty="0" err="1">
                <a:solidFill>
                  <a:schemeClr val="tx1"/>
                </a:solidFill>
                <a:latin typeface="Times New Roman" panose="02020603050405020304" pitchFamily="18" charset="0"/>
              </a:rPr>
              <a:t>tkinter</a:t>
            </a:r>
            <a:r>
              <a:rPr lang="en-US" sz="3200" dirty="0">
                <a:solidFill>
                  <a:schemeClr val="tx1"/>
                </a:solidFill>
                <a:latin typeface="Times New Roman" panose="02020603050405020304" pitchFamily="18" charset="0"/>
              </a:rPr>
              <a:t> module is clicked. It closes the complete image editor by terminating or destroying the window.</a:t>
            </a:r>
          </a:p>
          <a:p>
            <a:pPr algn="just"/>
            <a:r>
              <a:rPr lang="en-US" sz="3200" dirty="0">
                <a:solidFill>
                  <a:schemeClr val="tx1"/>
                </a:solidFill>
                <a:latin typeface="Times New Roman" panose="02020603050405020304" pitchFamily="18" charset="0"/>
              </a:rPr>
              <a:t>	</a:t>
            </a:r>
          </a:p>
          <a:p>
            <a:pPr algn="just"/>
            <a:r>
              <a:rPr lang="en-US" sz="3200" dirty="0">
                <a:solidFill>
                  <a:schemeClr val="tx1"/>
                </a:solidFill>
                <a:latin typeface="Times New Roman" panose="02020603050405020304" pitchFamily="18" charset="0"/>
              </a:rPr>
              <a:t>•def </a:t>
            </a:r>
            <a:r>
              <a:rPr lang="en-US" sz="3200" dirty="0" err="1">
                <a:solidFill>
                  <a:schemeClr val="tx1"/>
                </a:solidFill>
                <a:latin typeface="Times New Roman" panose="02020603050405020304" pitchFamily="18" charset="0"/>
              </a:rPr>
              <a:t>brightness_callback</a:t>
            </a:r>
            <a:r>
              <a:rPr lang="en-US" sz="3200" dirty="0">
                <a:solidFill>
                  <a:schemeClr val="tx1"/>
                </a:solidFill>
                <a:latin typeface="Times New Roman" panose="02020603050405020304" pitchFamily="18" charset="0"/>
              </a:rPr>
              <a:t>(</a:t>
            </a:r>
            <a:r>
              <a:rPr lang="en-US" sz="3200" dirty="0" err="1">
                <a:solidFill>
                  <a:schemeClr val="tx1"/>
                </a:solidFill>
                <a:latin typeface="Times New Roman" panose="02020603050405020304" pitchFamily="18" charset="0"/>
              </a:rPr>
              <a:t>brightness_pos</a:t>
            </a:r>
            <a:r>
              <a:rPr lang="en-US" sz="3200" dirty="0">
                <a:solidFill>
                  <a:schemeClr val="tx1"/>
                </a:solidFill>
                <a:latin typeface="Times New Roman" panose="02020603050405020304" pitchFamily="18" charset="0"/>
              </a:rPr>
              <a:t>): This function is called when the ‘Brightness’ slider created by the </a:t>
            </a:r>
            <a:r>
              <a:rPr lang="en-US" sz="3200" dirty="0" err="1">
                <a:solidFill>
                  <a:schemeClr val="tx1"/>
                </a:solidFill>
                <a:latin typeface="Times New Roman" panose="02020603050405020304" pitchFamily="18" charset="0"/>
              </a:rPr>
              <a:t>tkinter</a:t>
            </a:r>
            <a:r>
              <a:rPr lang="en-US" sz="3200" dirty="0">
                <a:solidFill>
                  <a:schemeClr val="tx1"/>
                </a:solidFill>
                <a:latin typeface="Times New Roman" panose="02020603050405020304" pitchFamily="18" charset="0"/>
              </a:rPr>
              <a:t> module is moved. It increases or decreases the brightness of the imported image.</a:t>
            </a:r>
          </a:p>
          <a:p>
            <a:pPr algn="just"/>
            <a:endParaRPr lang="en-US" sz="3200" dirty="0">
              <a:solidFill>
                <a:schemeClr val="tx1"/>
              </a:solidFill>
              <a:latin typeface="Times New Roman" panose="02020603050405020304" pitchFamily="18" charset="0"/>
            </a:endParaRPr>
          </a:p>
          <a:p>
            <a:pPr marL="457200" indent="-457200" algn="just">
              <a:buFont typeface="Arial" panose="020B0604020202020204" pitchFamily="34" charset="0"/>
              <a:buChar char="•"/>
            </a:pPr>
            <a:r>
              <a:rPr lang="en-US" sz="3200" dirty="0">
                <a:solidFill>
                  <a:schemeClr val="tx1"/>
                </a:solidFill>
                <a:latin typeface="Times New Roman" panose="02020603050405020304" pitchFamily="18" charset="0"/>
              </a:rPr>
              <a:t>def </a:t>
            </a:r>
            <a:r>
              <a:rPr lang="en-US" sz="3200" dirty="0" err="1">
                <a:solidFill>
                  <a:schemeClr val="tx1"/>
                </a:solidFill>
                <a:latin typeface="Times New Roman" panose="02020603050405020304" pitchFamily="18" charset="0"/>
              </a:rPr>
              <a:t>undoButton_callback</a:t>
            </a:r>
            <a:r>
              <a:rPr lang="en-US" sz="3200" dirty="0">
                <a:solidFill>
                  <a:schemeClr val="tx1"/>
                </a:solidFill>
                <a:latin typeface="Times New Roman" panose="02020603050405020304" pitchFamily="18" charset="0"/>
              </a:rPr>
              <a:t>(): This function is called when the ‘Undo’ button created by </a:t>
            </a:r>
            <a:r>
              <a:rPr lang="en-US" sz="3200" dirty="0" err="1">
                <a:solidFill>
                  <a:schemeClr val="tx1"/>
                </a:solidFill>
                <a:latin typeface="Times New Roman" panose="02020603050405020304" pitchFamily="18" charset="0"/>
              </a:rPr>
              <a:t>tkinter</a:t>
            </a:r>
            <a:r>
              <a:rPr lang="en-US" sz="3200" dirty="0">
                <a:solidFill>
                  <a:schemeClr val="tx1"/>
                </a:solidFill>
                <a:latin typeface="Times New Roman" panose="02020603050405020304" pitchFamily="18" charset="0"/>
              </a:rPr>
              <a:t> module is clicked. It performs the undo function on the image the number of times it is clicked (</a:t>
            </a:r>
            <a:r>
              <a:rPr lang="en-US" sz="3200" dirty="0" err="1">
                <a:solidFill>
                  <a:schemeClr val="tx1"/>
                </a:solidFill>
                <a:latin typeface="Times New Roman" panose="02020603050405020304" pitchFamily="18" charset="0"/>
              </a:rPr>
              <a:t>upto</a:t>
            </a:r>
            <a:r>
              <a:rPr lang="en-US" sz="3200" dirty="0">
                <a:solidFill>
                  <a:schemeClr val="tx1"/>
                </a:solidFill>
                <a:latin typeface="Times New Roman" panose="02020603050405020304" pitchFamily="18" charset="0"/>
              </a:rPr>
              <a:t> 5 times).</a:t>
            </a:r>
          </a:p>
          <a:p>
            <a:pPr algn="just"/>
            <a:endParaRPr lang="en-US" sz="3200" dirty="0">
              <a:solidFill>
                <a:schemeClr val="tx1"/>
              </a:solidFill>
              <a:latin typeface="Times New Roman" panose="02020603050405020304" pitchFamily="18" charset="0"/>
            </a:endParaRPr>
          </a:p>
          <a:p>
            <a:pPr algn="just"/>
            <a:endParaRPr lang="en-US" sz="2800" dirty="0">
              <a:solidFill>
                <a:schemeClr val="tx1"/>
              </a:solidFill>
              <a:latin typeface="Times New Roman" panose="02020603050405020304" pitchFamily="18" charset="0"/>
            </a:endParaRPr>
          </a:p>
        </p:txBody>
      </p:sp>
      <p:sp>
        <p:nvSpPr>
          <p:cNvPr id="6" name="Text Placeholder 5">
            <a:extLst>
              <a:ext uri="{FF2B5EF4-FFF2-40B4-BE49-F238E27FC236}">
                <a16:creationId xmlns:a16="http://schemas.microsoft.com/office/drawing/2014/main" id="{6585B3EA-B18E-7FC2-B2CD-2D7E02CF97EB}"/>
              </a:ext>
            </a:extLst>
          </p:cNvPr>
          <p:cNvSpPr>
            <a:spLocks noGrp="1"/>
          </p:cNvSpPr>
          <p:nvPr>
            <p:ph type="body" sz="quarter" idx="22"/>
          </p:nvPr>
        </p:nvSpPr>
        <p:spPr>
          <a:xfrm>
            <a:off x="11427615" y="5000109"/>
            <a:ext cx="10048875" cy="615545"/>
          </a:xfrm>
        </p:spPr>
        <p:txBody>
          <a:bodyPr/>
          <a:lstStyle/>
          <a:p>
            <a:r>
              <a:rPr lang="en-US" dirty="0"/>
              <a:t>Dataset &amp; Methodology</a:t>
            </a:r>
          </a:p>
        </p:txBody>
      </p:sp>
      <p:sp>
        <p:nvSpPr>
          <p:cNvPr id="7" name="Text Placeholder 6">
            <a:extLst>
              <a:ext uri="{FF2B5EF4-FFF2-40B4-BE49-F238E27FC236}">
                <a16:creationId xmlns:a16="http://schemas.microsoft.com/office/drawing/2014/main" id="{4F5BE437-9F0D-82A7-FBFB-D2DBD5108729}"/>
              </a:ext>
            </a:extLst>
          </p:cNvPr>
          <p:cNvSpPr>
            <a:spLocks noGrp="1"/>
          </p:cNvSpPr>
          <p:nvPr>
            <p:ph type="body" sz="quarter" idx="23"/>
          </p:nvPr>
        </p:nvSpPr>
        <p:spPr>
          <a:xfrm>
            <a:off x="22385343" y="5797183"/>
            <a:ext cx="10048874" cy="23249419"/>
          </a:xfrm>
        </p:spPr>
        <p:txBody>
          <a:bodyPr/>
          <a:lstStyle/>
          <a:p>
            <a:r>
              <a:rPr lang="en-US" sz="3200" dirty="0">
                <a:solidFill>
                  <a:schemeClr val="tx1"/>
                </a:solidFill>
                <a:latin typeface="Times New Roman" panose="02020603050405020304" pitchFamily="18" charset="0"/>
              </a:rPr>
              <a:t>•def </a:t>
            </a:r>
            <a:r>
              <a:rPr lang="en-US" sz="3200" dirty="0" err="1">
                <a:solidFill>
                  <a:schemeClr val="tx1"/>
                </a:solidFill>
                <a:latin typeface="Times New Roman" panose="02020603050405020304" pitchFamily="18" charset="0"/>
              </a:rPr>
              <a:t>contrast_callback</a:t>
            </a:r>
            <a:r>
              <a:rPr lang="en-US" sz="3200" dirty="0">
                <a:solidFill>
                  <a:schemeClr val="tx1"/>
                </a:solidFill>
                <a:latin typeface="Times New Roman" panose="02020603050405020304" pitchFamily="18" charset="0"/>
              </a:rPr>
              <a:t>(</a:t>
            </a:r>
            <a:r>
              <a:rPr lang="en-US" sz="3200" dirty="0" err="1">
                <a:solidFill>
                  <a:schemeClr val="tx1"/>
                </a:solidFill>
                <a:latin typeface="Times New Roman" panose="02020603050405020304" pitchFamily="18" charset="0"/>
              </a:rPr>
              <a:t>contrast_pos</a:t>
            </a:r>
            <a:r>
              <a:rPr lang="en-US" sz="3200" dirty="0">
                <a:solidFill>
                  <a:schemeClr val="tx1"/>
                </a:solidFill>
                <a:latin typeface="Times New Roman" panose="02020603050405020304" pitchFamily="18" charset="0"/>
              </a:rPr>
              <a:t>): This function is called when the ‘Contrast’ slider created by the </a:t>
            </a:r>
            <a:r>
              <a:rPr lang="en-US" sz="3200" dirty="0" err="1">
                <a:solidFill>
                  <a:schemeClr val="tx1"/>
                </a:solidFill>
                <a:latin typeface="Times New Roman" panose="02020603050405020304" pitchFamily="18" charset="0"/>
              </a:rPr>
              <a:t>tkinter</a:t>
            </a:r>
            <a:r>
              <a:rPr lang="en-US" sz="3200" dirty="0">
                <a:solidFill>
                  <a:schemeClr val="tx1"/>
                </a:solidFill>
                <a:latin typeface="Times New Roman" panose="02020603050405020304" pitchFamily="18" charset="0"/>
              </a:rPr>
              <a:t> module is moved. It increases or decreases the contrast of the imported image.</a:t>
            </a:r>
          </a:p>
          <a:p>
            <a:endParaRPr lang="en-US" sz="3200" dirty="0">
              <a:solidFill>
                <a:schemeClr val="tx1"/>
              </a:solidFill>
              <a:latin typeface="Times New Roman" panose="02020603050405020304" pitchFamily="18" charset="0"/>
            </a:endParaRPr>
          </a:p>
          <a:p>
            <a:r>
              <a:rPr lang="en-US" sz="3200" dirty="0">
                <a:solidFill>
                  <a:schemeClr val="tx1"/>
                </a:solidFill>
                <a:latin typeface="Times New Roman" panose="02020603050405020304" pitchFamily="18" charset="0"/>
              </a:rPr>
              <a:t>•def </a:t>
            </a:r>
            <a:r>
              <a:rPr lang="en-US" sz="3200" dirty="0" err="1">
                <a:solidFill>
                  <a:schemeClr val="tx1"/>
                </a:solidFill>
                <a:latin typeface="Times New Roman" panose="02020603050405020304" pitchFamily="18" charset="0"/>
              </a:rPr>
              <a:t>yellowButton_callback</a:t>
            </a:r>
            <a:r>
              <a:rPr lang="en-US" sz="3200" dirty="0">
                <a:solidFill>
                  <a:schemeClr val="tx1"/>
                </a:solidFill>
                <a:latin typeface="Times New Roman" panose="02020603050405020304" pitchFamily="18" charset="0"/>
              </a:rPr>
              <a:t>(), def </a:t>
            </a:r>
            <a:r>
              <a:rPr lang="en-US" sz="3200" dirty="0" err="1">
                <a:solidFill>
                  <a:schemeClr val="tx1"/>
                </a:solidFill>
                <a:latin typeface="Times New Roman" panose="02020603050405020304" pitchFamily="18" charset="0"/>
              </a:rPr>
              <a:t>blueButton_callback</a:t>
            </a:r>
            <a:r>
              <a:rPr lang="en-US" sz="3200" dirty="0">
                <a:solidFill>
                  <a:schemeClr val="tx1"/>
                </a:solidFill>
                <a:latin typeface="Times New Roman" panose="02020603050405020304" pitchFamily="18" charset="0"/>
              </a:rPr>
              <a:t>(), def </a:t>
            </a:r>
            <a:r>
              <a:rPr lang="en-US" sz="3200" dirty="0" err="1">
                <a:solidFill>
                  <a:schemeClr val="tx1"/>
                </a:solidFill>
                <a:latin typeface="Times New Roman" panose="02020603050405020304" pitchFamily="18" charset="0"/>
              </a:rPr>
              <a:t>pinkButton_callback</a:t>
            </a:r>
            <a:r>
              <a:rPr lang="en-US" sz="3200" dirty="0">
                <a:solidFill>
                  <a:schemeClr val="tx1"/>
                </a:solidFill>
                <a:latin typeface="Times New Roman" panose="02020603050405020304" pitchFamily="18" charset="0"/>
              </a:rPr>
              <a:t>(), def </a:t>
            </a:r>
            <a:r>
              <a:rPr lang="en-US" sz="3200" dirty="0" err="1">
                <a:solidFill>
                  <a:schemeClr val="tx1"/>
                </a:solidFill>
                <a:latin typeface="Times New Roman" panose="02020603050405020304" pitchFamily="18" charset="0"/>
              </a:rPr>
              <a:t>orangeButton_callback</a:t>
            </a:r>
            <a:r>
              <a:rPr lang="en-US" sz="3200" dirty="0">
                <a:solidFill>
                  <a:schemeClr val="tx1"/>
                </a:solidFill>
                <a:latin typeface="Times New Roman" panose="02020603050405020304" pitchFamily="18" charset="0"/>
              </a:rPr>
              <a:t>(): These functions are called when the respective filter buttons created by </a:t>
            </a:r>
            <a:r>
              <a:rPr lang="en-US" sz="3200" dirty="0" err="1">
                <a:solidFill>
                  <a:schemeClr val="tx1"/>
                </a:solidFill>
                <a:latin typeface="Times New Roman" panose="02020603050405020304" pitchFamily="18" charset="0"/>
              </a:rPr>
              <a:t>tkinter</a:t>
            </a:r>
            <a:r>
              <a:rPr lang="en-US" sz="3200" dirty="0">
                <a:solidFill>
                  <a:schemeClr val="tx1"/>
                </a:solidFill>
                <a:latin typeface="Times New Roman" panose="02020603050405020304" pitchFamily="18" charset="0"/>
              </a:rPr>
              <a:t> module are clicked or selected. It adds </a:t>
            </a:r>
            <a:r>
              <a:rPr lang="en-US" sz="3200" dirty="0" err="1">
                <a:solidFill>
                  <a:schemeClr val="tx1"/>
                </a:solidFill>
                <a:latin typeface="Times New Roman" panose="02020603050405020304" pitchFamily="18" charset="0"/>
              </a:rPr>
              <a:t>colour</a:t>
            </a:r>
            <a:r>
              <a:rPr lang="en-US" sz="3200" dirty="0">
                <a:solidFill>
                  <a:schemeClr val="tx1"/>
                </a:solidFill>
                <a:latin typeface="Times New Roman" panose="02020603050405020304" pitchFamily="18" charset="0"/>
              </a:rPr>
              <a:t> filters to the imported image.</a:t>
            </a:r>
          </a:p>
          <a:p>
            <a:endParaRPr lang="en-US" sz="3200" dirty="0">
              <a:solidFill>
                <a:schemeClr val="tx1"/>
              </a:solidFill>
              <a:latin typeface="Times New Roman" panose="02020603050405020304" pitchFamily="18" charset="0"/>
            </a:endParaRPr>
          </a:p>
          <a:p>
            <a:r>
              <a:rPr lang="en-US" sz="3200" dirty="0">
                <a:solidFill>
                  <a:schemeClr val="tx1"/>
                </a:solidFill>
                <a:latin typeface="Times New Roman" panose="02020603050405020304" pitchFamily="18" charset="0"/>
              </a:rPr>
              <a:t>•def </a:t>
            </a:r>
            <a:r>
              <a:rPr lang="en-US" sz="3200" dirty="0" err="1">
                <a:solidFill>
                  <a:schemeClr val="tx1"/>
                </a:solidFill>
                <a:latin typeface="Times New Roman" panose="02020603050405020304" pitchFamily="18" charset="0"/>
              </a:rPr>
              <a:t>rotateButton_callback</a:t>
            </a:r>
            <a:r>
              <a:rPr lang="en-US" sz="3200" dirty="0">
                <a:solidFill>
                  <a:schemeClr val="tx1"/>
                </a:solidFill>
                <a:latin typeface="Times New Roman" panose="02020603050405020304" pitchFamily="18" charset="0"/>
              </a:rPr>
              <a:t>(): This function is called when the ‘Rotate’ button created by the </a:t>
            </a:r>
            <a:r>
              <a:rPr lang="en-US" sz="3200" dirty="0" err="1">
                <a:solidFill>
                  <a:schemeClr val="tx1"/>
                </a:solidFill>
                <a:latin typeface="Times New Roman" panose="02020603050405020304" pitchFamily="18" charset="0"/>
              </a:rPr>
              <a:t>tkinter</a:t>
            </a:r>
            <a:r>
              <a:rPr lang="en-US" sz="3200" dirty="0">
                <a:solidFill>
                  <a:schemeClr val="tx1"/>
                </a:solidFill>
                <a:latin typeface="Times New Roman" panose="02020603050405020304" pitchFamily="18" charset="0"/>
              </a:rPr>
              <a:t> module is clicked. It rotates the imported image by 90 degrees.</a:t>
            </a:r>
          </a:p>
          <a:p>
            <a:endParaRPr lang="en-US" sz="3200" dirty="0">
              <a:solidFill>
                <a:schemeClr val="tx1"/>
              </a:solidFill>
              <a:latin typeface="Times New Roman" panose="02020603050405020304" pitchFamily="18" charset="0"/>
            </a:endParaRPr>
          </a:p>
          <a:p>
            <a:r>
              <a:rPr lang="en-US" sz="3200" dirty="0">
                <a:solidFill>
                  <a:schemeClr val="tx1"/>
                </a:solidFill>
                <a:latin typeface="Times New Roman" panose="02020603050405020304" pitchFamily="18" charset="0"/>
              </a:rPr>
              <a:t>•def </a:t>
            </a:r>
            <a:r>
              <a:rPr lang="en-US" sz="3200" dirty="0" err="1">
                <a:solidFill>
                  <a:schemeClr val="tx1"/>
                </a:solidFill>
                <a:latin typeface="Times New Roman" panose="02020603050405020304" pitchFamily="18" charset="0"/>
              </a:rPr>
              <a:t>noneButton_callback</a:t>
            </a:r>
            <a:r>
              <a:rPr lang="en-US" sz="3200" dirty="0">
                <a:solidFill>
                  <a:schemeClr val="tx1"/>
                </a:solidFill>
                <a:latin typeface="Times New Roman" panose="02020603050405020304" pitchFamily="18" charset="0"/>
              </a:rPr>
              <a:t>(): This function is assigned just to check if the created button is working or not. It doesn’t carry out a relevant task. </a:t>
            </a:r>
          </a:p>
          <a:p>
            <a:pPr algn="just"/>
            <a:endParaRPr lang="en-US" sz="3200" dirty="0">
              <a:solidFill>
                <a:schemeClr val="tx1"/>
              </a:solidFill>
              <a:latin typeface="Times New Roman" panose="02020603050405020304" pitchFamily="18" charset="0"/>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pPr algn="just"/>
            <a:endParaRPr lang="en-US" sz="1600" dirty="0">
              <a:solidFill>
                <a:schemeClr val="tx1"/>
              </a:solidFill>
              <a:latin typeface="Times New Roman" panose="02020603050405020304" pitchFamily="18" charset="0"/>
            </a:endParaRPr>
          </a:p>
          <a:p>
            <a:endParaRPr lang="en-US" dirty="0"/>
          </a:p>
        </p:txBody>
      </p:sp>
      <p:sp>
        <p:nvSpPr>
          <p:cNvPr id="8" name="Text Placeholder 7">
            <a:extLst>
              <a:ext uri="{FF2B5EF4-FFF2-40B4-BE49-F238E27FC236}">
                <a16:creationId xmlns:a16="http://schemas.microsoft.com/office/drawing/2014/main" id="{194151B7-6ED8-F2C6-FE53-92BB5AE7F145}"/>
              </a:ext>
            </a:extLst>
          </p:cNvPr>
          <p:cNvSpPr>
            <a:spLocks noGrp="1"/>
          </p:cNvSpPr>
          <p:nvPr>
            <p:ph type="body" sz="quarter" idx="24"/>
          </p:nvPr>
        </p:nvSpPr>
        <p:spPr/>
        <p:txBody>
          <a:bodyPr/>
          <a:lstStyle/>
          <a:p>
            <a:r>
              <a:rPr lang="en-US" dirty="0"/>
              <a:t>Methodology Cont..</a:t>
            </a:r>
          </a:p>
        </p:txBody>
      </p:sp>
      <p:sp>
        <p:nvSpPr>
          <p:cNvPr id="9" name="Text Placeholder 8">
            <a:extLst>
              <a:ext uri="{FF2B5EF4-FFF2-40B4-BE49-F238E27FC236}">
                <a16:creationId xmlns:a16="http://schemas.microsoft.com/office/drawing/2014/main" id="{109607D9-8986-46BB-4981-8DFFD1929625}"/>
              </a:ext>
            </a:extLst>
          </p:cNvPr>
          <p:cNvSpPr>
            <a:spLocks noGrp="1"/>
          </p:cNvSpPr>
          <p:nvPr>
            <p:ph type="body" sz="quarter" idx="25"/>
          </p:nvPr>
        </p:nvSpPr>
        <p:spPr/>
        <p:txBody>
          <a:bodyPr/>
          <a:lstStyle/>
          <a:p>
            <a:r>
              <a:rPr lang="en-US" dirty="0"/>
              <a:t>Result</a:t>
            </a:r>
          </a:p>
        </p:txBody>
      </p:sp>
      <p:sp>
        <p:nvSpPr>
          <p:cNvPr id="10" name="Text Placeholder 9">
            <a:extLst>
              <a:ext uri="{FF2B5EF4-FFF2-40B4-BE49-F238E27FC236}">
                <a16:creationId xmlns:a16="http://schemas.microsoft.com/office/drawing/2014/main" id="{BD8D252B-839A-3EC0-1EEA-A62A153F85EC}"/>
              </a:ext>
            </a:extLst>
          </p:cNvPr>
          <p:cNvSpPr>
            <a:spLocks noGrp="1"/>
          </p:cNvSpPr>
          <p:nvPr>
            <p:ph type="body" sz="quarter" idx="26"/>
          </p:nvPr>
        </p:nvSpPr>
        <p:spPr>
          <a:xfrm>
            <a:off x="33390292" y="5829841"/>
            <a:ext cx="10047018" cy="10113516"/>
          </a:xfrm>
        </p:spPr>
        <p:txBody>
          <a:bodyPr/>
          <a:lstStyle/>
          <a:p>
            <a:pPr algn="just"/>
            <a:r>
              <a:rPr lang="en-US" sz="3200" dirty="0">
                <a:solidFill>
                  <a:schemeClr val="tx1"/>
                </a:solidFill>
                <a:latin typeface="Times New Roman" panose="02020603050405020304" pitchFamily="18" charset="0"/>
              </a:rPr>
              <a:t>On running the code, a </a:t>
            </a:r>
            <a:r>
              <a:rPr lang="en-US" sz="3200" dirty="0" err="1">
                <a:solidFill>
                  <a:schemeClr val="tx1"/>
                </a:solidFill>
                <a:latin typeface="Times New Roman" panose="02020603050405020304" pitchFamily="18" charset="0"/>
              </a:rPr>
              <a:t>tkinter</a:t>
            </a:r>
            <a:r>
              <a:rPr lang="en-US" sz="3200" dirty="0">
                <a:solidFill>
                  <a:schemeClr val="tx1"/>
                </a:solidFill>
                <a:latin typeface="Times New Roman" panose="02020603050405020304" pitchFamily="18" charset="0"/>
              </a:rPr>
              <a:t> window opens with widgets such as import, save, close etc. Other editing functions like rotate, adjust brightness and contrast, add color filters such as yellow, pink, blue and orange, and undo are all available in the main window itself in form of widgets.</a:t>
            </a:r>
          </a:p>
          <a:p>
            <a:pPr algn="just"/>
            <a:r>
              <a:rPr lang="en-US" sz="3200" dirty="0">
                <a:solidFill>
                  <a:schemeClr val="tx1"/>
                </a:solidFill>
                <a:latin typeface="Times New Roman" panose="02020603050405020304" pitchFamily="18" charset="0"/>
              </a:rPr>
              <a:t>We can start editing by first importing an image from the device. Now we can perform the basic editing functions like saving, rotating, closing, adjusting brightness and contrast, and adding color filters. On clicking the ‘Save’ button the save dialog box appears. The image can be saved with a name of user’s choice.</a:t>
            </a:r>
          </a:p>
          <a:p>
            <a:pPr algn="just"/>
            <a:endParaRPr lang="en-US" sz="3200" dirty="0">
              <a:solidFill>
                <a:schemeClr val="tx1"/>
              </a:solidFill>
              <a:latin typeface="Times New Roman" panose="02020603050405020304" pitchFamily="18" charset="0"/>
            </a:endParaRPr>
          </a:p>
          <a:p>
            <a:pPr algn="just"/>
            <a:endParaRPr lang="en-US" sz="3200" dirty="0">
              <a:solidFill>
                <a:schemeClr val="tx1"/>
              </a:solidFill>
              <a:latin typeface="Times New Roman" panose="02020603050405020304" pitchFamily="18" charset="0"/>
            </a:endParaRPr>
          </a:p>
          <a:p>
            <a:pPr algn="just"/>
            <a:endParaRPr lang="en-US" sz="3200" dirty="0">
              <a:solidFill>
                <a:schemeClr val="tx1"/>
              </a:solidFill>
              <a:latin typeface="Times New Roman" panose="02020603050405020304" pitchFamily="18" charset="0"/>
            </a:endParaRPr>
          </a:p>
          <a:p>
            <a:pPr algn="just"/>
            <a:endParaRPr lang="en-US" sz="3200" dirty="0">
              <a:solidFill>
                <a:schemeClr val="tx1"/>
              </a:solidFill>
              <a:latin typeface="Times New Roman" panose="02020603050405020304" pitchFamily="18" charset="0"/>
            </a:endParaRPr>
          </a:p>
          <a:p>
            <a:pPr algn="just"/>
            <a:endParaRPr lang="en-US" sz="3200" dirty="0">
              <a:solidFill>
                <a:schemeClr val="tx1"/>
              </a:solidFill>
              <a:latin typeface="Times New Roman" panose="02020603050405020304" pitchFamily="18" charset="0"/>
            </a:endParaRPr>
          </a:p>
          <a:p>
            <a:pPr algn="just"/>
            <a:endParaRPr lang="en-US" sz="3200" dirty="0">
              <a:solidFill>
                <a:schemeClr val="tx1"/>
              </a:solidFill>
              <a:latin typeface="Times New Roman" panose="02020603050405020304" pitchFamily="18" charset="0"/>
            </a:endParaRPr>
          </a:p>
          <a:p>
            <a:pPr algn="just"/>
            <a:endParaRPr lang="en-US" sz="3200" dirty="0">
              <a:solidFill>
                <a:schemeClr val="tx1"/>
              </a:solidFill>
              <a:latin typeface="Times New Roman" panose="02020603050405020304" pitchFamily="18" charset="0"/>
            </a:endParaRPr>
          </a:p>
        </p:txBody>
      </p:sp>
      <p:sp>
        <p:nvSpPr>
          <p:cNvPr id="11" name="Text Placeholder 10">
            <a:extLst>
              <a:ext uri="{FF2B5EF4-FFF2-40B4-BE49-F238E27FC236}">
                <a16:creationId xmlns:a16="http://schemas.microsoft.com/office/drawing/2014/main" id="{13725BF2-9AE2-7633-0FAE-711AAE057EFC}"/>
              </a:ext>
            </a:extLst>
          </p:cNvPr>
          <p:cNvSpPr>
            <a:spLocks noGrp="1"/>
          </p:cNvSpPr>
          <p:nvPr>
            <p:ph type="body" sz="quarter" idx="27"/>
          </p:nvPr>
        </p:nvSpPr>
        <p:spPr>
          <a:xfrm>
            <a:off x="33175416" y="16949740"/>
            <a:ext cx="10047018" cy="615545"/>
          </a:xfrm>
        </p:spPr>
        <p:txBody>
          <a:bodyPr/>
          <a:lstStyle/>
          <a:p>
            <a:r>
              <a:rPr lang="en-US" dirty="0"/>
              <a:t>Conclusion </a:t>
            </a:r>
          </a:p>
        </p:txBody>
      </p:sp>
      <p:sp>
        <p:nvSpPr>
          <p:cNvPr id="12" name="Text Placeholder 11">
            <a:extLst>
              <a:ext uri="{FF2B5EF4-FFF2-40B4-BE49-F238E27FC236}">
                <a16:creationId xmlns:a16="http://schemas.microsoft.com/office/drawing/2014/main" id="{14C41E60-197E-8E8D-43FF-35936D78FF38}"/>
              </a:ext>
            </a:extLst>
          </p:cNvPr>
          <p:cNvSpPr>
            <a:spLocks noGrp="1"/>
          </p:cNvSpPr>
          <p:nvPr>
            <p:ph type="body" sz="quarter" idx="28"/>
          </p:nvPr>
        </p:nvSpPr>
        <p:spPr>
          <a:xfrm>
            <a:off x="33151216" y="17756472"/>
            <a:ext cx="10052050" cy="10812168"/>
          </a:xfrm>
        </p:spPr>
        <p:txBody>
          <a:bodyPr/>
          <a:lstStyle/>
          <a:p>
            <a:r>
              <a:rPr lang="en-US" sz="3100" dirty="0">
                <a:solidFill>
                  <a:schemeClr val="tx1"/>
                </a:solidFill>
                <a:latin typeface="Times New Roman" panose="02020603050405020304" pitchFamily="18" charset="0"/>
              </a:rPr>
              <a:t>Using the basic knowledge of python programming languages and its modules, I have created an image editor successfully. The image editor is capable of  performing the following functions: -</a:t>
            </a:r>
          </a:p>
          <a:p>
            <a:pPr marL="457200" indent="-457200">
              <a:buFont typeface="Arial" panose="020B0604020202020204" pitchFamily="34" charset="0"/>
              <a:buChar char="•"/>
            </a:pPr>
            <a:r>
              <a:rPr lang="en-US" sz="3100" dirty="0">
                <a:solidFill>
                  <a:schemeClr val="tx1"/>
                </a:solidFill>
                <a:latin typeface="Times New Roman" panose="02020603050405020304" pitchFamily="18" charset="0"/>
              </a:rPr>
              <a:t>Importing Images</a:t>
            </a:r>
          </a:p>
          <a:p>
            <a:pPr marL="457200" indent="-457200">
              <a:buFont typeface="Arial" panose="020B0604020202020204" pitchFamily="34" charset="0"/>
              <a:buChar char="•"/>
            </a:pPr>
            <a:r>
              <a:rPr lang="en-US" sz="3100" dirty="0">
                <a:solidFill>
                  <a:schemeClr val="tx1"/>
                </a:solidFill>
                <a:latin typeface="Times New Roman" panose="02020603050405020304" pitchFamily="18" charset="0"/>
              </a:rPr>
              <a:t>Saving Images</a:t>
            </a:r>
          </a:p>
          <a:p>
            <a:pPr marL="457200" indent="-457200">
              <a:buFont typeface="Arial" panose="020B0604020202020204" pitchFamily="34" charset="0"/>
              <a:buChar char="•"/>
            </a:pPr>
            <a:r>
              <a:rPr lang="en-US" sz="3100" dirty="0">
                <a:solidFill>
                  <a:schemeClr val="tx1"/>
                </a:solidFill>
                <a:latin typeface="Times New Roman" panose="02020603050405020304" pitchFamily="18" charset="0"/>
              </a:rPr>
              <a:t>Rotating Images</a:t>
            </a:r>
          </a:p>
          <a:p>
            <a:pPr marL="457200" indent="-457200">
              <a:buFont typeface="Arial" panose="020B0604020202020204" pitchFamily="34" charset="0"/>
              <a:buChar char="•"/>
            </a:pPr>
            <a:r>
              <a:rPr lang="en-US" sz="3100" dirty="0">
                <a:solidFill>
                  <a:schemeClr val="tx1"/>
                </a:solidFill>
                <a:latin typeface="Times New Roman" panose="02020603050405020304" pitchFamily="18" charset="0"/>
              </a:rPr>
              <a:t>Adjusting Brightness</a:t>
            </a:r>
          </a:p>
          <a:p>
            <a:pPr marL="457200" indent="-457200">
              <a:buFont typeface="Arial" panose="020B0604020202020204" pitchFamily="34" charset="0"/>
              <a:buChar char="•"/>
            </a:pPr>
            <a:r>
              <a:rPr lang="en-US" sz="3100" dirty="0">
                <a:solidFill>
                  <a:schemeClr val="tx1"/>
                </a:solidFill>
                <a:latin typeface="Times New Roman" panose="02020603050405020304" pitchFamily="18" charset="0"/>
              </a:rPr>
              <a:t>Adjusting Contrast</a:t>
            </a:r>
          </a:p>
          <a:p>
            <a:pPr marL="457200" indent="-457200">
              <a:buFont typeface="Arial" panose="020B0604020202020204" pitchFamily="34" charset="0"/>
              <a:buChar char="•"/>
            </a:pPr>
            <a:r>
              <a:rPr lang="en-US" sz="3100" dirty="0">
                <a:solidFill>
                  <a:schemeClr val="tx1"/>
                </a:solidFill>
                <a:latin typeface="Times New Roman" panose="02020603050405020304" pitchFamily="18" charset="0"/>
              </a:rPr>
              <a:t>Adding Color Filters </a:t>
            </a:r>
          </a:p>
          <a:p>
            <a:pPr marL="457200" indent="-457200">
              <a:buFont typeface="Arial" panose="020B0604020202020204" pitchFamily="34" charset="0"/>
              <a:buChar char="•"/>
            </a:pPr>
            <a:r>
              <a:rPr lang="en-US" sz="3100" dirty="0">
                <a:solidFill>
                  <a:schemeClr val="tx1"/>
                </a:solidFill>
                <a:latin typeface="Times New Roman" panose="02020603050405020304" pitchFamily="18" charset="0"/>
              </a:rPr>
              <a:t>Undoing </a:t>
            </a:r>
          </a:p>
          <a:p>
            <a:pPr marL="457200" indent="-457200">
              <a:buFont typeface="Arial" panose="020B0604020202020204" pitchFamily="34" charset="0"/>
              <a:buChar char="•"/>
            </a:pPr>
            <a:r>
              <a:rPr lang="en-US" sz="3100" dirty="0">
                <a:solidFill>
                  <a:schemeClr val="tx1"/>
                </a:solidFill>
                <a:latin typeface="Times New Roman" panose="02020603050405020304" pitchFamily="18" charset="0"/>
              </a:rPr>
              <a:t>Closing the editor</a:t>
            </a:r>
          </a:p>
          <a:p>
            <a:endParaRPr lang="en-US" sz="3100" dirty="0">
              <a:solidFill>
                <a:schemeClr val="tx1"/>
              </a:solidFill>
              <a:latin typeface="Times New Roman" panose="02020603050405020304" pitchFamily="18" charset="0"/>
            </a:endParaRPr>
          </a:p>
          <a:p>
            <a:r>
              <a:rPr lang="en-US" sz="3100" dirty="0">
                <a:solidFill>
                  <a:schemeClr val="tx1"/>
                </a:solidFill>
                <a:latin typeface="Times New Roman" panose="02020603050405020304" pitchFamily="18" charset="0"/>
              </a:rPr>
              <a:t>In the end, the created project is basic but has the possibility of future development. With a little more detailed study of python and its associated libraries, it can further be developed by adding other features that an advanced image editor has along with creating new features and tools that can make it unique.</a:t>
            </a:r>
          </a:p>
          <a:p>
            <a:endParaRPr lang="en-US" dirty="0"/>
          </a:p>
        </p:txBody>
      </p:sp>
      <p:sp>
        <p:nvSpPr>
          <p:cNvPr id="13" name="Text Placeholder 12">
            <a:extLst>
              <a:ext uri="{FF2B5EF4-FFF2-40B4-BE49-F238E27FC236}">
                <a16:creationId xmlns:a16="http://schemas.microsoft.com/office/drawing/2014/main" id="{0F6D87B7-C12A-12F9-A946-B5E4656EE02D}"/>
              </a:ext>
            </a:extLst>
          </p:cNvPr>
          <p:cNvSpPr>
            <a:spLocks noGrp="1"/>
          </p:cNvSpPr>
          <p:nvPr>
            <p:ph type="body" sz="quarter" idx="29"/>
          </p:nvPr>
        </p:nvSpPr>
        <p:spPr>
          <a:xfrm>
            <a:off x="33030892" y="27953095"/>
            <a:ext cx="10047018" cy="615545"/>
          </a:xfrm>
        </p:spPr>
        <p:txBody>
          <a:bodyPr/>
          <a:lstStyle/>
          <a:p>
            <a:r>
              <a:rPr lang="en-US" dirty="0"/>
              <a:t>Reference </a:t>
            </a:r>
          </a:p>
        </p:txBody>
      </p:sp>
      <p:sp>
        <p:nvSpPr>
          <p:cNvPr id="14" name="Text Placeholder 13">
            <a:extLst>
              <a:ext uri="{FF2B5EF4-FFF2-40B4-BE49-F238E27FC236}">
                <a16:creationId xmlns:a16="http://schemas.microsoft.com/office/drawing/2014/main" id="{09D2277D-0005-E662-D92E-2AF719434B25}"/>
              </a:ext>
            </a:extLst>
          </p:cNvPr>
          <p:cNvSpPr>
            <a:spLocks noGrp="1"/>
          </p:cNvSpPr>
          <p:nvPr>
            <p:ph type="body" sz="quarter" idx="30"/>
          </p:nvPr>
        </p:nvSpPr>
        <p:spPr>
          <a:xfrm>
            <a:off x="32905536" y="28493949"/>
            <a:ext cx="10052050" cy="4025695"/>
          </a:xfrm>
        </p:spPr>
        <p:txBody>
          <a:bodyPr/>
          <a:lstStyle/>
          <a:p>
            <a:r>
              <a:rPr lang="en-US" sz="1500" b="1" dirty="0">
                <a:solidFill>
                  <a:schemeClr val="tx1"/>
                </a:solidFill>
                <a:latin typeface="Times New Roman" panose="02020603050405020304" pitchFamily="18" charset="0"/>
              </a:rPr>
              <a:t>STACK OVERFLOW</a:t>
            </a:r>
            <a:r>
              <a:rPr lang="en-US" sz="1500" dirty="0">
                <a:solidFill>
                  <a:schemeClr val="tx1"/>
                </a:solidFill>
                <a:latin typeface="Times New Roman" panose="02020603050405020304" pitchFamily="18" charset="0"/>
              </a:rPr>
              <a:t>: https://stackoverflow.com is a question &amp; answer website for professional and enthusiast programmers. It is the flagship site of the Stack Exchange Network. It was created in 2008 by Jeff Atwood and Joel </a:t>
            </a:r>
            <a:r>
              <a:rPr lang="en-US" sz="1500" dirty="0" err="1">
                <a:solidFill>
                  <a:schemeClr val="tx1"/>
                </a:solidFill>
                <a:latin typeface="Times New Roman" panose="02020603050405020304" pitchFamily="18" charset="0"/>
              </a:rPr>
              <a:t>Spolsky</a:t>
            </a:r>
            <a:r>
              <a:rPr lang="en-US" sz="1500" dirty="0">
                <a:solidFill>
                  <a:schemeClr val="tx1"/>
                </a:solidFill>
                <a:latin typeface="Times New Roman" panose="02020603050405020304" pitchFamily="18" charset="0"/>
              </a:rPr>
              <a:t>.</a:t>
            </a:r>
          </a:p>
          <a:p>
            <a:r>
              <a:rPr lang="en-US" sz="1500" b="1" dirty="0">
                <a:solidFill>
                  <a:schemeClr val="tx1"/>
                </a:solidFill>
                <a:latin typeface="Times New Roman" panose="02020603050405020304" pitchFamily="18" charset="0"/>
              </a:rPr>
              <a:t>GEEKS FOR GEEKS</a:t>
            </a:r>
            <a:r>
              <a:rPr lang="en-US" sz="1500" dirty="0">
                <a:solidFill>
                  <a:schemeClr val="tx1"/>
                </a:solidFill>
                <a:latin typeface="Times New Roman" panose="02020603050405020304" pitchFamily="18" charset="0"/>
              </a:rPr>
              <a:t>: </a:t>
            </a:r>
            <a:r>
              <a:rPr lang="en-US" sz="1500" dirty="0" err="1">
                <a:solidFill>
                  <a:schemeClr val="tx1"/>
                </a:solidFill>
                <a:latin typeface="Times New Roman" panose="02020603050405020304" pitchFamily="18" charset="0"/>
              </a:rPr>
              <a:t>GeeksforGeeks</a:t>
            </a:r>
            <a:r>
              <a:rPr lang="en-US" sz="1500" dirty="0">
                <a:solidFill>
                  <a:schemeClr val="tx1"/>
                </a:solidFill>
                <a:latin typeface="Times New Roman" panose="02020603050405020304" pitchFamily="18" charset="0"/>
              </a:rPr>
              <a:t> is an portal for computer geeks where you will find a bunch of articles, quizzes on programming and algorithm. </a:t>
            </a:r>
            <a:r>
              <a:rPr lang="en-US" sz="1500" dirty="0" err="1">
                <a:solidFill>
                  <a:schemeClr val="tx1"/>
                </a:solidFill>
                <a:latin typeface="Times New Roman" panose="02020603050405020304" pitchFamily="18" charset="0"/>
              </a:rPr>
              <a:t>Geeksforgeeks</a:t>
            </a:r>
            <a:r>
              <a:rPr lang="en-US" sz="1500" dirty="0">
                <a:solidFill>
                  <a:schemeClr val="tx1"/>
                </a:solidFill>
                <a:latin typeface="Times New Roman" panose="02020603050405020304" pitchFamily="18" charset="0"/>
              </a:rPr>
              <a:t> is a platform for learning tech related topics, engineering syllabus, they have online as well as offline courses for on-demand topics like C++, Java programming, campus placement etc.</a:t>
            </a:r>
          </a:p>
          <a:p>
            <a:r>
              <a:rPr lang="en-US" sz="1500" b="1" dirty="0">
                <a:solidFill>
                  <a:schemeClr val="tx1"/>
                </a:solidFill>
                <a:latin typeface="Times New Roman" panose="02020603050405020304" pitchFamily="18" charset="0"/>
              </a:rPr>
              <a:t>UDEMY</a:t>
            </a:r>
            <a:r>
              <a:rPr lang="en-US" sz="1500" dirty="0">
                <a:solidFill>
                  <a:schemeClr val="tx1"/>
                </a:solidFill>
                <a:latin typeface="Times New Roman" panose="02020603050405020304" pitchFamily="18" charset="0"/>
              </a:rPr>
              <a:t>: (2022 Complete Python Bootcamp from Zero to Hero in Python) Jose </a:t>
            </a:r>
            <a:r>
              <a:rPr lang="en-US" sz="1500" dirty="0" err="1">
                <a:solidFill>
                  <a:schemeClr val="tx1"/>
                </a:solidFill>
                <a:latin typeface="Times New Roman" panose="02020603050405020304" pitchFamily="18" charset="0"/>
              </a:rPr>
              <a:t>Portilla</a:t>
            </a:r>
            <a:r>
              <a:rPr lang="en-US" sz="1500" dirty="0">
                <a:solidFill>
                  <a:schemeClr val="tx1"/>
                </a:solidFill>
                <a:latin typeface="Times New Roman" panose="02020603050405020304" pitchFamily="18" charset="0"/>
              </a:rPr>
              <a:t> on Udemy is seriously a great course to learn Python. It's clear, comprehensive, engaging, hands-on, and at the same time very cost-effective and affordable.</a:t>
            </a:r>
          </a:p>
          <a:p>
            <a:r>
              <a:rPr lang="en-US" sz="1500" b="1" dirty="0">
                <a:solidFill>
                  <a:schemeClr val="tx1"/>
                </a:solidFill>
                <a:latin typeface="Times New Roman" panose="02020603050405020304" pitchFamily="18" charset="0"/>
              </a:rPr>
              <a:t>FREE CODE CAMP</a:t>
            </a:r>
            <a:r>
              <a:rPr lang="en-US" sz="1500" dirty="0">
                <a:solidFill>
                  <a:schemeClr val="tx1"/>
                </a:solidFill>
                <a:latin typeface="Times New Roman" panose="02020603050405020304" pitchFamily="18" charset="0"/>
              </a:rPr>
              <a:t>: </a:t>
            </a:r>
            <a:r>
              <a:rPr lang="en-US" sz="1500" dirty="0" err="1">
                <a:solidFill>
                  <a:schemeClr val="tx1"/>
                </a:solidFill>
                <a:latin typeface="Times New Roman" panose="02020603050405020304" pitchFamily="18" charset="0"/>
              </a:rPr>
              <a:t>freeCodeCamp</a:t>
            </a:r>
            <a:r>
              <a:rPr lang="en-US" sz="1500" dirty="0">
                <a:solidFill>
                  <a:schemeClr val="tx1"/>
                </a:solidFill>
                <a:latin typeface="Times New Roman" panose="02020603050405020304" pitchFamily="18" charset="0"/>
              </a:rPr>
              <a:t> is a non-profit organization that consists of an interactive learning web platform, an online community forum, chat rooms, online publications and local organizations that intend to make learning web development accessible to anyone.</a:t>
            </a:r>
          </a:p>
          <a:p>
            <a:r>
              <a:rPr lang="en-US" sz="1500" b="1" dirty="0">
                <a:solidFill>
                  <a:schemeClr val="tx1"/>
                </a:solidFill>
                <a:latin typeface="Times New Roman" panose="02020603050405020304" pitchFamily="18" charset="0"/>
              </a:rPr>
              <a:t>GITHUB</a:t>
            </a:r>
            <a:r>
              <a:rPr lang="en-US" sz="1500" dirty="0">
                <a:solidFill>
                  <a:schemeClr val="tx1"/>
                </a:solidFill>
                <a:latin typeface="Times New Roman" panose="02020603050405020304" pitchFamily="18" charset="0"/>
              </a:rPr>
              <a:t>: GitHub, Inc. is a provider of Internet hosting for software development and version control using Git.</a:t>
            </a:r>
          </a:p>
          <a:p>
            <a:r>
              <a:rPr lang="en-US" sz="1500" b="1" dirty="0">
                <a:solidFill>
                  <a:schemeClr val="tx1"/>
                </a:solidFill>
                <a:latin typeface="Times New Roman" panose="02020603050405020304" pitchFamily="18" charset="0"/>
              </a:rPr>
              <a:t>YOUTUBE</a:t>
            </a:r>
            <a:r>
              <a:rPr lang="en-US" sz="1500" dirty="0">
                <a:solidFill>
                  <a:schemeClr val="tx1"/>
                </a:solidFill>
                <a:latin typeface="Times New Roman" panose="02020603050405020304" pitchFamily="18" charset="0"/>
              </a:rPr>
              <a:t>: YouTube Helping millions of students and self-taught programmers learn fundamental and advanced programming concepts through free and paid online courses.</a:t>
            </a:r>
          </a:p>
          <a:p>
            <a:endParaRPr lang="en-US" dirty="0"/>
          </a:p>
        </p:txBody>
      </p:sp>
      <p:sp>
        <p:nvSpPr>
          <p:cNvPr id="15" name="Text Placeholder 14">
            <a:extLst>
              <a:ext uri="{FF2B5EF4-FFF2-40B4-BE49-F238E27FC236}">
                <a16:creationId xmlns:a16="http://schemas.microsoft.com/office/drawing/2014/main" id="{AD1D784A-4141-28D6-4A5F-930A6B66176C}"/>
              </a:ext>
            </a:extLst>
          </p:cNvPr>
          <p:cNvSpPr>
            <a:spLocks noGrp="1"/>
          </p:cNvSpPr>
          <p:nvPr>
            <p:ph type="body" sz="quarter" idx="96"/>
          </p:nvPr>
        </p:nvSpPr>
        <p:spPr>
          <a:xfrm>
            <a:off x="442507" y="15807797"/>
            <a:ext cx="10056813" cy="14342366"/>
          </a:xfrm>
        </p:spPr>
        <p:txBody>
          <a:bodyPr/>
          <a:lstStyle/>
          <a:p>
            <a:r>
              <a:rPr lang="en-US" sz="3400" dirty="0">
                <a:solidFill>
                  <a:schemeClr val="tx1"/>
                </a:solidFill>
                <a:latin typeface="Times New Roman" panose="02020603050405020304" pitchFamily="18" charset="0"/>
                <a:ea typeface="Times New Roman" panose="02020603050405020304" pitchFamily="18" charset="0"/>
              </a:rPr>
              <a:t>Image editing is so common these days that software related to image editing are available on many electronic devices like cell phones and computers. The idea of my project is to use python programming and its related modules to create a simple, user-friendly image editing software. The modules used in this program are </a:t>
            </a:r>
            <a:r>
              <a:rPr lang="en-US" sz="3400" dirty="0" err="1">
                <a:solidFill>
                  <a:schemeClr val="tx1"/>
                </a:solidFill>
                <a:latin typeface="Times New Roman" panose="02020603050405020304" pitchFamily="18" charset="0"/>
                <a:ea typeface="Times New Roman" panose="02020603050405020304" pitchFamily="18" charset="0"/>
              </a:rPr>
              <a:t>Tkinter</a:t>
            </a:r>
            <a:r>
              <a:rPr lang="en-US" sz="3400" dirty="0">
                <a:solidFill>
                  <a:schemeClr val="tx1"/>
                </a:solidFill>
                <a:latin typeface="Times New Roman" panose="02020603050405020304" pitchFamily="18" charset="0"/>
                <a:ea typeface="Times New Roman" panose="02020603050405020304" pitchFamily="18" charset="0"/>
              </a:rPr>
              <a:t>, OpenCV and PIL.</a:t>
            </a:r>
          </a:p>
          <a:p>
            <a:r>
              <a:rPr lang="en-US" sz="3400" dirty="0" err="1">
                <a:solidFill>
                  <a:schemeClr val="tx1"/>
                </a:solidFill>
                <a:latin typeface="Times New Roman" panose="02020603050405020304" pitchFamily="18" charset="0"/>
                <a:ea typeface="Times New Roman" panose="02020603050405020304" pitchFamily="18" charset="0"/>
              </a:rPr>
              <a:t>Tkinter</a:t>
            </a:r>
            <a:r>
              <a:rPr lang="en-US" sz="3400" dirty="0">
                <a:solidFill>
                  <a:schemeClr val="tx1"/>
                </a:solidFill>
                <a:latin typeface="Times New Roman" panose="02020603050405020304" pitchFamily="18" charset="0"/>
                <a:ea typeface="Times New Roman" panose="02020603050405020304" pitchFamily="18" charset="0"/>
              </a:rPr>
              <a:t> is a Python framework included in standard Python distributions, serving as the primary method for building Graphical User Interfaces (GUIs). It interfaces with the Tk toolkit, providing a user-friendly way to create GUI elements such as buttons and menus. These widgets can be programmed to interact with user actions or other elements within the application. </a:t>
            </a:r>
          </a:p>
          <a:p>
            <a:r>
              <a:rPr lang="en-US" sz="3400" dirty="0">
                <a:solidFill>
                  <a:schemeClr val="tx1"/>
                </a:solidFill>
                <a:latin typeface="Times New Roman" panose="02020603050405020304" pitchFamily="18" charset="0"/>
                <a:ea typeface="Times New Roman" panose="02020603050405020304" pitchFamily="18" charset="0"/>
              </a:rPr>
              <a:t>OpenCV, an open-source computer vision library, offers over 2500 optimized algorithms for tasks like face recognition, object detection, and image processing. It's BSD-licensed, making it accessible for commercial use and modification. OpenCV's extensive capabilities attract a large user base across various industries and research fields. Python's simplicity and available modules make it ideal for creating applications like image editors, leveraging basic programming skills like function creation and list manipulation.</a:t>
            </a:r>
            <a:endParaRPr lang="en-IN" sz="3400" dirty="0">
              <a:solidFill>
                <a:schemeClr val="tx1"/>
              </a:solidFill>
              <a:latin typeface="Times New Roman" panose="02020603050405020304" pitchFamily="18" charset="0"/>
              <a:ea typeface="Times New Roman" panose="02020603050405020304" pitchFamily="18" charset="0"/>
            </a:endParaRPr>
          </a:p>
          <a:p>
            <a:pPr algn="just"/>
            <a:endParaRPr lang="en-IN" sz="3200" dirty="0">
              <a:latin typeface="Times New Roman" panose="02020603050405020304" pitchFamily="18" charset="0"/>
              <a:ea typeface="Times New Roman" panose="02020603050405020304" pitchFamily="18" charset="0"/>
            </a:endParaRPr>
          </a:p>
        </p:txBody>
      </p:sp>
      <p:sp>
        <p:nvSpPr>
          <p:cNvPr id="16" name="Text Placeholder 15">
            <a:extLst>
              <a:ext uri="{FF2B5EF4-FFF2-40B4-BE49-F238E27FC236}">
                <a16:creationId xmlns:a16="http://schemas.microsoft.com/office/drawing/2014/main" id="{0AD2DAE7-5392-D4F6-09BD-CBD3734582B2}"/>
              </a:ext>
            </a:extLst>
          </p:cNvPr>
          <p:cNvSpPr>
            <a:spLocks noGrp="1"/>
          </p:cNvSpPr>
          <p:nvPr>
            <p:ph type="body" sz="quarter" idx="150"/>
          </p:nvPr>
        </p:nvSpPr>
        <p:spPr/>
        <p:txBody>
          <a:bodyPr/>
          <a:lstStyle/>
          <a:p>
            <a:r>
              <a:rPr lang="en-US" dirty="0"/>
              <a:t>Manipal University Jaipur, Rajasthan, India</a:t>
            </a:r>
          </a:p>
        </p:txBody>
      </p:sp>
      <p:sp>
        <p:nvSpPr>
          <p:cNvPr id="17" name="Text Placeholder 16">
            <a:extLst>
              <a:ext uri="{FF2B5EF4-FFF2-40B4-BE49-F238E27FC236}">
                <a16:creationId xmlns:a16="http://schemas.microsoft.com/office/drawing/2014/main" id="{AAE1D3A5-28F2-B404-D4C7-47EB988D933E}"/>
              </a:ext>
            </a:extLst>
          </p:cNvPr>
          <p:cNvSpPr>
            <a:spLocks noGrp="1"/>
          </p:cNvSpPr>
          <p:nvPr>
            <p:ph type="body" sz="quarter" idx="151"/>
          </p:nvPr>
        </p:nvSpPr>
        <p:spPr/>
        <p:txBody>
          <a:bodyPr/>
          <a:lstStyle/>
          <a:p>
            <a:r>
              <a:rPr lang="en-US" dirty="0"/>
              <a:t>Amisha Banait</a:t>
            </a:r>
          </a:p>
        </p:txBody>
      </p:sp>
      <p:sp>
        <p:nvSpPr>
          <p:cNvPr id="18" name="Text Placeholder 17">
            <a:extLst>
              <a:ext uri="{FF2B5EF4-FFF2-40B4-BE49-F238E27FC236}">
                <a16:creationId xmlns:a16="http://schemas.microsoft.com/office/drawing/2014/main" id="{12CD0C50-C7FD-6047-8A81-F714D190A0F7}"/>
              </a:ext>
            </a:extLst>
          </p:cNvPr>
          <p:cNvSpPr>
            <a:spLocks noGrp="1"/>
          </p:cNvSpPr>
          <p:nvPr>
            <p:ph type="body" sz="quarter" idx="153"/>
          </p:nvPr>
        </p:nvSpPr>
        <p:spPr>
          <a:xfrm>
            <a:off x="6471146" y="380257"/>
            <a:ext cx="31998968" cy="923330"/>
          </a:xfrm>
        </p:spPr>
        <p:txBody>
          <a:bodyPr/>
          <a:lstStyle/>
          <a:p>
            <a:r>
              <a:rPr lang="en-US" dirty="0"/>
              <a:t>Image Editing Software</a:t>
            </a:r>
          </a:p>
        </p:txBody>
      </p:sp>
      <p:pic>
        <p:nvPicPr>
          <p:cNvPr id="63" name="Picture 62" descr="A close up of a sign&#10;&#10;Description automatically generated">
            <a:extLst>
              <a:ext uri="{FF2B5EF4-FFF2-40B4-BE49-F238E27FC236}">
                <a16:creationId xmlns:a16="http://schemas.microsoft.com/office/drawing/2014/main" id="{7F07CB1B-42A6-D890-DC33-9E46EE2DE0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82178"/>
            <a:ext cx="6034311" cy="1193766"/>
          </a:xfrm>
          <a:prstGeom prst="rect">
            <a:avLst/>
          </a:prstGeom>
        </p:spPr>
      </p:pic>
      <p:pic>
        <p:nvPicPr>
          <p:cNvPr id="23" name="Picture 22">
            <a:extLst>
              <a:ext uri="{FF2B5EF4-FFF2-40B4-BE49-F238E27FC236}">
                <a16:creationId xmlns:a16="http://schemas.microsoft.com/office/drawing/2014/main" id="{DD903FF0-ED02-EAC4-C633-55E90CB660DE}"/>
              </a:ext>
            </a:extLst>
          </p:cNvPr>
          <p:cNvPicPr>
            <a:picLocks noChangeAspect="1"/>
          </p:cNvPicPr>
          <p:nvPr/>
        </p:nvPicPr>
        <p:blipFill>
          <a:blip r:embed="rId3"/>
          <a:stretch>
            <a:fillRect/>
          </a:stretch>
        </p:blipFill>
        <p:spPr>
          <a:xfrm>
            <a:off x="12023637" y="20754467"/>
            <a:ext cx="8606730" cy="4587252"/>
          </a:xfrm>
          <a:prstGeom prst="rect">
            <a:avLst/>
          </a:prstGeom>
        </p:spPr>
      </p:pic>
      <p:pic>
        <p:nvPicPr>
          <p:cNvPr id="25" name="Picture 24">
            <a:extLst>
              <a:ext uri="{FF2B5EF4-FFF2-40B4-BE49-F238E27FC236}">
                <a16:creationId xmlns:a16="http://schemas.microsoft.com/office/drawing/2014/main" id="{32648EF9-10B0-8D25-D2BD-9634703808A9}"/>
              </a:ext>
            </a:extLst>
          </p:cNvPr>
          <p:cNvPicPr>
            <a:picLocks noChangeAspect="1"/>
          </p:cNvPicPr>
          <p:nvPr/>
        </p:nvPicPr>
        <p:blipFill>
          <a:blip r:embed="rId4"/>
          <a:stretch>
            <a:fillRect/>
          </a:stretch>
        </p:blipFill>
        <p:spPr>
          <a:xfrm>
            <a:off x="12060493" y="26487738"/>
            <a:ext cx="8606730" cy="4579481"/>
          </a:xfrm>
          <a:prstGeom prst="rect">
            <a:avLst/>
          </a:prstGeom>
        </p:spPr>
      </p:pic>
      <p:pic>
        <p:nvPicPr>
          <p:cNvPr id="29" name="Picture 28">
            <a:extLst>
              <a:ext uri="{FF2B5EF4-FFF2-40B4-BE49-F238E27FC236}">
                <a16:creationId xmlns:a16="http://schemas.microsoft.com/office/drawing/2014/main" id="{D0D57077-1AD0-D193-ADD8-9E8123762115}"/>
              </a:ext>
            </a:extLst>
          </p:cNvPr>
          <p:cNvPicPr>
            <a:picLocks noChangeAspect="1"/>
          </p:cNvPicPr>
          <p:nvPr/>
        </p:nvPicPr>
        <p:blipFill>
          <a:blip r:embed="rId5"/>
          <a:stretch>
            <a:fillRect/>
          </a:stretch>
        </p:blipFill>
        <p:spPr>
          <a:xfrm>
            <a:off x="23126542" y="21594121"/>
            <a:ext cx="8560121" cy="4554394"/>
          </a:xfrm>
          <a:prstGeom prst="rect">
            <a:avLst/>
          </a:prstGeom>
        </p:spPr>
      </p:pic>
      <p:pic>
        <p:nvPicPr>
          <p:cNvPr id="31" name="Picture 30">
            <a:extLst>
              <a:ext uri="{FF2B5EF4-FFF2-40B4-BE49-F238E27FC236}">
                <a16:creationId xmlns:a16="http://schemas.microsoft.com/office/drawing/2014/main" id="{AE1B002B-4D6B-2174-4915-E24A3806A82B}"/>
              </a:ext>
            </a:extLst>
          </p:cNvPr>
          <p:cNvPicPr>
            <a:picLocks noChangeAspect="1"/>
          </p:cNvPicPr>
          <p:nvPr/>
        </p:nvPicPr>
        <p:blipFill>
          <a:blip r:embed="rId6"/>
          <a:stretch>
            <a:fillRect/>
          </a:stretch>
        </p:blipFill>
        <p:spPr>
          <a:xfrm>
            <a:off x="23264011" y="26950933"/>
            <a:ext cx="8618731" cy="4554395"/>
          </a:xfrm>
          <a:prstGeom prst="rect">
            <a:avLst/>
          </a:prstGeom>
        </p:spPr>
      </p:pic>
      <p:pic>
        <p:nvPicPr>
          <p:cNvPr id="33" name="Picture 32">
            <a:extLst>
              <a:ext uri="{FF2B5EF4-FFF2-40B4-BE49-F238E27FC236}">
                <a16:creationId xmlns:a16="http://schemas.microsoft.com/office/drawing/2014/main" id="{DD70FB7A-EC1D-65EB-8BE2-1AE1B31DBE6F}"/>
              </a:ext>
            </a:extLst>
          </p:cNvPr>
          <p:cNvPicPr>
            <a:picLocks noChangeAspect="1"/>
          </p:cNvPicPr>
          <p:nvPr/>
        </p:nvPicPr>
        <p:blipFill>
          <a:blip r:embed="rId7"/>
          <a:stretch>
            <a:fillRect/>
          </a:stretch>
        </p:blipFill>
        <p:spPr>
          <a:xfrm>
            <a:off x="23126543" y="16190391"/>
            <a:ext cx="8560121" cy="4557637"/>
          </a:xfrm>
          <a:prstGeom prst="rect">
            <a:avLst/>
          </a:prstGeom>
        </p:spPr>
      </p:pic>
      <p:pic>
        <p:nvPicPr>
          <p:cNvPr id="35" name="Picture 34">
            <a:extLst>
              <a:ext uri="{FF2B5EF4-FFF2-40B4-BE49-F238E27FC236}">
                <a16:creationId xmlns:a16="http://schemas.microsoft.com/office/drawing/2014/main" id="{29B35B05-097D-5C8E-18D0-27A489963D45}"/>
              </a:ext>
            </a:extLst>
          </p:cNvPr>
          <p:cNvPicPr>
            <a:picLocks noChangeAspect="1"/>
          </p:cNvPicPr>
          <p:nvPr/>
        </p:nvPicPr>
        <p:blipFill>
          <a:blip r:embed="rId8"/>
          <a:stretch>
            <a:fillRect/>
          </a:stretch>
        </p:blipFill>
        <p:spPr>
          <a:xfrm>
            <a:off x="33755268" y="11678896"/>
            <a:ext cx="8598266" cy="4554394"/>
          </a:xfrm>
          <a:prstGeom prst="rect">
            <a:avLst/>
          </a:prstGeom>
        </p:spPr>
      </p:pic>
    </p:spTree>
    <p:extLst>
      <p:ext uri="{BB962C8B-B14F-4D97-AF65-F5344CB8AC3E}">
        <p14:creationId xmlns:p14="http://schemas.microsoft.com/office/powerpoint/2010/main" val="358771719"/>
      </p:ext>
    </p:extLst>
  </p:cSld>
  <p:clrMapOvr>
    <a:masterClrMapping/>
  </p:clrMapOvr>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1418</TotalTime>
  <Words>1257</Words>
  <Application>Microsoft Office PowerPoint</Application>
  <PresentationFormat>Custom</PresentationFormat>
  <Paragraphs>88</Paragraphs>
  <Slides>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Century Gothic</vt:lpstr>
      <vt:lpstr>Times New Roman</vt:lpstr>
      <vt:lpstr>Trebuchet MS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Amisha Sanjeev Banait [CSE (ARTIFICIAL INTELLIGENCE &amp; MACHINE LEARNING) - 2022]</cp:lastModifiedBy>
  <cp:revision>82</cp:revision>
  <cp:lastPrinted>2023-10-20T11:49:09Z</cp:lastPrinted>
  <dcterms:created xsi:type="dcterms:W3CDTF">2012-02-03T19:11:35Z</dcterms:created>
  <dcterms:modified xsi:type="dcterms:W3CDTF">2024-04-21T21:14:42Z</dcterms:modified>
  <cp:category>Research poster templates</cp:category>
</cp:coreProperties>
</file>